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316" r:id="rId3"/>
    <p:sldId id="257" r:id="rId4"/>
    <p:sldId id="310" r:id="rId5"/>
    <p:sldId id="260" r:id="rId6"/>
    <p:sldId id="261" r:id="rId7"/>
    <p:sldId id="289" r:id="rId8"/>
    <p:sldId id="270" r:id="rId9"/>
    <p:sldId id="311" r:id="rId10"/>
    <p:sldId id="312" r:id="rId11"/>
    <p:sldId id="313" r:id="rId12"/>
    <p:sldId id="314" r:id="rId13"/>
    <p:sldId id="315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</p:sldIdLst>
  <p:sldSz cx="9144000" cy="5143500" type="screen16x9"/>
  <p:notesSz cx="6858000" cy="9144000"/>
  <p:embeddedFontLst>
    <p:embeddedFont>
      <p:font typeface="Assistant" pitchFamily="2" charset="-79"/>
      <p:regular r:id="rId31"/>
      <p:bold r:id="rId32"/>
    </p:embeddedFont>
    <p:embeddedFont>
      <p:font typeface="Lexend Deca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F0F0"/>
    <a:srgbClr val="10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92229E-CF68-4A8A-B96C-B54EC41188E6}">
  <a:tblStyle styleId="{D792229E-CF68-4A8A-B96C-B54EC41188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0e888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70e888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c5496bd49_0_1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c5496bd49_0_1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9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lassdoor.com/Salaries/index.htm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eva-pa/projet_webscrapping_padrino_eva_dia3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650274"/>
            <a:ext cx="6223525" cy="31585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>
                <a:latin typeface="Lexend Deca"/>
                <a:ea typeface="Lexend Deca"/>
                <a:cs typeface="Lexend Deca"/>
                <a:sym typeface="Lexend Deca"/>
              </a:rPr>
              <a:t>Webscraping</a:t>
            </a:r>
            <a:r>
              <a:rPr lang="fr-FR" sz="4000" dirty="0"/>
              <a:t>, présentation finale</a:t>
            </a:r>
            <a:r>
              <a:rPr lang="fr-FR" sz="4000" dirty="0">
                <a:latin typeface="Lexend Deca"/>
                <a:ea typeface="Lexend Deca"/>
                <a:cs typeface="Lexend Deca"/>
                <a:sym typeface="Lexend Deca"/>
              </a:rPr>
              <a:t>:</a:t>
            </a:r>
            <a:endParaRPr sz="4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20C8C8"/>
                </a:solidFill>
              </a:rPr>
              <a:t>Outil comparatif de salaires et indices de coût de la vie par régions</a:t>
            </a:r>
            <a:endParaRPr sz="40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4249576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Eva PADRINO – DIA3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Présentation du 13/01/2023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60CB-0447-0C73-A00F-0176A35E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76" y="41093"/>
            <a:ext cx="7920146" cy="477600"/>
          </a:xfrm>
        </p:spPr>
        <p:txBody>
          <a:bodyPr/>
          <a:lstStyle/>
          <a:p>
            <a:r>
              <a:rPr lang="fr-FR" sz="2000" dirty="0"/>
              <a:t>5. Avancements à la dernière séance de TD Statistiques </a:t>
            </a:r>
            <a:r>
              <a:rPr lang="fr-FR" sz="2000" dirty="0" err="1"/>
              <a:t>Glassdoor</a:t>
            </a:r>
            <a:endParaRPr lang="fr-F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39E2D-1803-06CE-57D2-FEFA9B57DBBB}"/>
              </a:ext>
            </a:extLst>
          </p:cNvPr>
          <p:cNvSpPr txBox="1"/>
          <p:nvPr/>
        </p:nvSpPr>
        <p:spPr>
          <a:xfrm>
            <a:off x="346776" y="697567"/>
            <a:ext cx="9294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 entrée: </a:t>
            </a:r>
            <a:r>
              <a:rPr lang="fr-FR" b="1" dirty="0">
                <a:solidFill>
                  <a:schemeClr val="bg1"/>
                </a:solidFill>
              </a:rPr>
              <a:t>poste, ville, pays.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Assemblage de ville et pays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1</a:t>
            </a:r>
            <a:r>
              <a:rPr lang="fr-FR" b="1" baseline="30000" dirty="0">
                <a:solidFill>
                  <a:schemeClr val="bg1"/>
                </a:solidFill>
              </a:rPr>
              <a:t>ere </a:t>
            </a:r>
            <a:r>
              <a:rPr lang="fr-FR" b="1" dirty="0">
                <a:solidFill>
                  <a:schemeClr val="bg1"/>
                </a:solidFill>
              </a:rPr>
              <a:t> méthode: </a:t>
            </a:r>
            <a:r>
              <a:rPr lang="fr-FR" dirty="0">
                <a:solidFill>
                  <a:schemeClr val="bg1"/>
                </a:solidFill>
              </a:rPr>
              <a:t> remplissage de formulaire sur la page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https://www.glassdoor.com/Salaries/index.htm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3860A-B528-D25A-6B77-93AD6DDE872B}"/>
              </a:ext>
            </a:extLst>
          </p:cNvPr>
          <p:cNvSpPr txBox="1"/>
          <p:nvPr/>
        </p:nvSpPr>
        <p:spPr>
          <a:xfrm>
            <a:off x="504000" y="1548000"/>
            <a:ext cx="835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2</a:t>
            </a:r>
            <a:r>
              <a:rPr lang="fr-FR" b="1" baseline="30000" dirty="0">
                <a:solidFill>
                  <a:schemeClr val="bg1"/>
                </a:solidFill>
              </a:rPr>
              <a:t>ème</a:t>
            </a:r>
            <a:r>
              <a:rPr lang="fr-FR" b="1" dirty="0">
                <a:solidFill>
                  <a:schemeClr val="bg1"/>
                </a:solidFill>
              </a:rPr>
              <a:t> méthode: traduction en anglais de la ville et pays et remplissage du formulaire sur </a:t>
            </a:r>
            <a:r>
              <a:rPr lang="fr-FR" b="1" dirty="0" err="1">
                <a:solidFill>
                  <a:schemeClr val="bg1"/>
                </a:solidFill>
              </a:rPr>
              <a:t>Glassdoor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Symbol" panose="05050102010706020507" pitchFamily="18" charset="2"/>
              <a:buChar char="Þ"/>
            </a:pPr>
            <a:r>
              <a:rPr lang="fr-FR" dirty="0">
                <a:solidFill>
                  <a:schemeClr val="bg1"/>
                </a:solidFill>
              </a:rPr>
              <a:t>Ces 2 méthodes posent problème, des fois le site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r>
              <a:rPr lang="fr-FR" dirty="0">
                <a:solidFill>
                  <a:schemeClr val="bg1"/>
                </a:solidFill>
              </a:rPr>
              <a:t> va choisir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r>
              <a:rPr lang="fr-FR" dirty="0">
                <a:solidFill>
                  <a:schemeClr val="bg1"/>
                </a:solidFill>
              </a:rPr>
              <a:t> va choisir soi-même la localisation  , par exemple on entre « </a:t>
            </a:r>
            <a:r>
              <a:rPr lang="fr-FR" dirty="0" err="1">
                <a:solidFill>
                  <a:schemeClr val="bg1"/>
                </a:solidFill>
              </a:rPr>
              <a:t>Johannesbourg</a:t>
            </a:r>
            <a:r>
              <a:rPr lang="fr-FR" dirty="0">
                <a:solidFill>
                  <a:schemeClr val="bg1"/>
                </a:solidFill>
              </a:rPr>
              <a:t>, Afrique du Sud » et choisit « bouche du </a:t>
            </a:r>
            <a:r>
              <a:rPr lang="fr-FR" dirty="0" err="1">
                <a:solidFill>
                  <a:schemeClr val="bg1"/>
                </a:solidFill>
              </a:rPr>
              <a:t>rhone</a:t>
            </a:r>
            <a:r>
              <a:rPr lang="fr-FR" dirty="0">
                <a:solidFill>
                  <a:schemeClr val="bg1"/>
                </a:solidFill>
              </a:rPr>
              <a:t> » alors que </a:t>
            </a:r>
            <a:r>
              <a:rPr lang="fr-FR" dirty="0" err="1">
                <a:solidFill>
                  <a:schemeClr val="bg1"/>
                </a:solidFill>
              </a:rPr>
              <a:t>Johannesbourg</a:t>
            </a:r>
            <a:r>
              <a:rPr lang="fr-FR" dirty="0">
                <a:solidFill>
                  <a:schemeClr val="bg1"/>
                </a:solidFill>
              </a:rPr>
              <a:t> existe bien sur le site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3</a:t>
            </a:r>
            <a:r>
              <a:rPr lang="fr-FR" b="1" baseline="30000" dirty="0">
                <a:solidFill>
                  <a:schemeClr val="bg1"/>
                </a:solidFill>
              </a:rPr>
              <a:t>ème</a:t>
            </a:r>
            <a:r>
              <a:rPr lang="fr-FR" b="1" dirty="0">
                <a:solidFill>
                  <a:schemeClr val="bg1"/>
                </a:solidFill>
              </a:rPr>
              <a:t> méthode retenue: </a:t>
            </a:r>
            <a:r>
              <a:rPr lang="fr-FR" dirty="0">
                <a:solidFill>
                  <a:schemeClr val="bg1"/>
                </a:solidFill>
              </a:rPr>
              <a:t>«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r>
              <a:rPr lang="fr-FR" dirty="0">
                <a:solidFill>
                  <a:schemeClr val="bg1"/>
                </a:solidFill>
              </a:rPr>
              <a:t> salaire + poste + ville + ‘,’ + pays » sur moteur de recherche Ecosia car ses balises sont tout le temps les mêmes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On prend le 1</a:t>
            </a:r>
            <a:r>
              <a:rPr lang="fr-FR" baseline="30000" dirty="0">
                <a:solidFill>
                  <a:schemeClr val="bg1"/>
                </a:solidFill>
              </a:rPr>
              <a:t>er</a:t>
            </a:r>
            <a:r>
              <a:rPr lang="fr-FR" dirty="0">
                <a:solidFill>
                  <a:schemeClr val="bg1"/>
                </a:solidFill>
              </a:rPr>
              <a:t> lien s’il contient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r>
              <a:rPr lang="fr-FR" dirty="0">
                <a:solidFill>
                  <a:schemeClr val="bg1"/>
                </a:solidFill>
              </a:rPr>
              <a:t> dans l’</a:t>
            </a:r>
            <a:r>
              <a:rPr lang="fr-FR" dirty="0" err="1">
                <a:solidFill>
                  <a:schemeClr val="bg1"/>
                </a:solidFill>
              </a:rPr>
              <a:t>addresse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05F07-44C1-8E37-EED1-60FF2FEF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0" y="3565023"/>
            <a:ext cx="7372800" cy="12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8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60CB-0447-0C73-A00F-0176A35E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76" y="148115"/>
            <a:ext cx="7920146" cy="477600"/>
          </a:xfrm>
        </p:spPr>
        <p:txBody>
          <a:bodyPr/>
          <a:lstStyle/>
          <a:p>
            <a:r>
              <a:rPr lang="fr-FR" sz="1800" dirty="0"/>
              <a:t>5. Avancements à la dernière séance de TD : Statistiques </a:t>
            </a:r>
            <a:r>
              <a:rPr lang="fr-FR" sz="1800" dirty="0" err="1"/>
              <a:t>Glassdoor</a:t>
            </a:r>
            <a:endParaRPr lang="fr-F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39E2D-1803-06CE-57D2-FEFA9B57DBBB}"/>
              </a:ext>
            </a:extLst>
          </p:cNvPr>
          <p:cNvSpPr txBox="1"/>
          <p:nvPr/>
        </p:nvSpPr>
        <p:spPr>
          <a:xfrm>
            <a:off x="558588" y="646719"/>
            <a:ext cx="9294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On traite tous les cas : si la page est vide, s’il manque certaines valeurs….</a:t>
            </a: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05F07-44C1-8E37-EED1-60FF2FEF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0" y="3269823"/>
            <a:ext cx="7372800" cy="129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0FAEE-2508-8599-3211-942C1ED8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75" y="1179834"/>
            <a:ext cx="5691450" cy="19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18D8-C5A9-DEA7-9502-10A465FF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180000"/>
            <a:ext cx="7869600" cy="477600"/>
          </a:xfrm>
        </p:spPr>
        <p:txBody>
          <a:bodyPr/>
          <a:lstStyle/>
          <a:p>
            <a:r>
              <a:rPr lang="fr-FR" dirty="0"/>
              <a:t>5. </a:t>
            </a:r>
            <a:r>
              <a:rPr lang="fr-FR" sz="3200" dirty="0"/>
              <a:t>Avancements à la dernière séance de TD </a:t>
            </a:r>
            <a:r>
              <a:rPr lang="fr-FR" dirty="0"/>
              <a:t>: </a:t>
            </a:r>
            <a:r>
              <a:rPr lang="fr-FR" dirty="0" err="1"/>
              <a:t>Numbeo</a:t>
            </a:r>
            <a:r>
              <a:rPr lang="fr-FR" dirty="0"/>
              <a:t> points proches.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56535-21A0-6B5E-9301-ADC97601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0" y="2571750"/>
            <a:ext cx="7869600" cy="1896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4AA6E-94F4-EFBA-87DB-CD3741EC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87" y="1382775"/>
            <a:ext cx="45434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4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CB7B-7431-9E88-9FF1-AF667A611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00" y="151200"/>
            <a:ext cx="8136000" cy="477600"/>
          </a:xfrm>
        </p:spPr>
        <p:txBody>
          <a:bodyPr/>
          <a:lstStyle/>
          <a:p>
            <a:r>
              <a:rPr lang="fr-FR" dirty="0"/>
              <a:t>6. Perspectives </a:t>
            </a:r>
            <a:r>
              <a:rPr lang="fr-FR" sz="3200" dirty="0"/>
              <a:t>à la dernière séance de TD</a:t>
            </a:r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54720-C884-0242-31D0-BF6BDFE28820}"/>
              </a:ext>
            </a:extLst>
          </p:cNvPr>
          <p:cNvSpPr txBox="1"/>
          <p:nvPr/>
        </p:nvSpPr>
        <p:spPr>
          <a:xfrm>
            <a:off x="439200" y="1267200"/>
            <a:ext cx="763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interactives avec </a:t>
            </a:r>
            <a:r>
              <a:rPr lang="fr-FR" dirty="0" err="1">
                <a:solidFill>
                  <a:schemeClr val="bg1"/>
                </a:solidFill>
              </a:rPr>
              <a:t>ipywidget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ratio salaire/indice dans les villes proches x km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données coût de la ville la plus proche seulement + résultat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Une carte avec ratio ou salaire par ville.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6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5EE9-0E5A-D644-1635-D19E666D0C16}"/>
              </a:ext>
            </a:extLst>
          </p:cNvPr>
          <p:cNvSpPr txBox="1"/>
          <p:nvPr/>
        </p:nvSpPr>
        <p:spPr>
          <a:xfrm>
            <a:off x="234000" y="640368"/>
            <a:ext cx="8247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Projet disponible sur : </a:t>
            </a:r>
            <a:r>
              <a:rPr lang="fr-FR" dirty="0">
                <a:solidFill>
                  <a:schemeClr val="bg1"/>
                </a:solidFill>
                <a:hlinkClick r:id="rId2"/>
              </a:rPr>
              <a:t>https://github.com/eva-pa/projet_webscrapping_padrino_eva_dia3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Après avoir téléchargé/cloné le repository, ouvrir le notebook « </a:t>
            </a:r>
            <a:r>
              <a:rPr lang="fr-FR" dirty="0" err="1">
                <a:solidFill>
                  <a:schemeClr val="bg1"/>
                </a:solidFill>
              </a:rPr>
              <a:t>visual_final.ipynb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57B76-1549-99B3-8C66-669CE20B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203" y="1249944"/>
            <a:ext cx="4946397" cy="35983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56E98-5E5E-DB6C-99F2-E6A746DCDFE8}"/>
              </a:ext>
            </a:extLst>
          </p:cNvPr>
          <p:cNvSpPr/>
          <p:nvPr/>
        </p:nvSpPr>
        <p:spPr>
          <a:xfrm>
            <a:off x="1620000" y="4500000"/>
            <a:ext cx="4881600" cy="2088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94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5EE9-0E5A-D644-1635-D19E666D0C16}"/>
              </a:ext>
            </a:extLst>
          </p:cNvPr>
          <p:cNvSpPr txBox="1"/>
          <p:nvPr/>
        </p:nvSpPr>
        <p:spPr>
          <a:xfrm>
            <a:off x="234000" y="640368"/>
            <a:ext cx="82476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nécessaires:</a:t>
            </a: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selenium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beautifulsoup4	 </a:t>
            </a: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plotly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haversine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folium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deep</a:t>
            </a:r>
            <a:r>
              <a:rPr lang="fr-FR" dirty="0">
                <a:solidFill>
                  <a:schemeClr val="bg1"/>
                </a:solidFill>
              </a:rPr>
              <a:t>-translator</a:t>
            </a: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geopy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pandas</a:t>
            </a: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unicodedata</a:t>
            </a: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  <a:r>
              <a:rPr lang="fr-FR" dirty="0" err="1">
                <a:solidFill>
                  <a:schemeClr val="bg1"/>
                </a:solidFill>
              </a:rPr>
              <a:t>pip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install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ipywidgets</a:t>
            </a:r>
            <a:endParaRPr lang="fr-FR" dirty="0">
              <a:solidFill>
                <a:schemeClr val="bg1"/>
              </a:solidFill>
            </a:endParaRP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Avoir chrome d’installé (</a:t>
            </a:r>
            <a:r>
              <a:rPr lang="en-US" dirty="0">
                <a:solidFill>
                  <a:schemeClr val="bg1"/>
                </a:solidFill>
              </a:rPr>
              <a:t>Version 109.0.5414.75 (Build </a:t>
            </a:r>
            <a:r>
              <a:rPr lang="en-US" dirty="0" err="1">
                <a:solidFill>
                  <a:schemeClr val="bg1"/>
                </a:solidFill>
              </a:rPr>
              <a:t>officiel</a:t>
            </a:r>
            <a:r>
              <a:rPr lang="en-US" dirty="0">
                <a:solidFill>
                  <a:schemeClr val="bg1"/>
                </a:solidFill>
              </a:rPr>
              <a:t>) (64 bits))</a:t>
            </a:r>
            <a:endParaRPr lang="fr-FR" dirty="0">
              <a:solidFill>
                <a:schemeClr val="bg1"/>
              </a:solidFill>
            </a:endParaRP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En lançant toutes les cellules du notebook une fenêtre Chrome va s’ouvrir, ne jamais la fermer pendant l’utilisation du notebook. </a:t>
            </a:r>
          </a:p>
          <a:p>
            <a:pPr lvl="4">
              <a:buClr>
                <a:schemeClr val="bg1"/>
              </a:buClr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0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5EE9-0E5A-D644-1635-D19E666D0C16}"/>
              </a:ext>
            </a:extLst>
          </p:cNvPr>
          <p:cNvSpPr txBox="1"/>
          <p:nvPr/>
        </p:nvSpPr>
        <p:spPr>
          <a:xfrm>
            <a:off x="234000" y="640368"/>
            <a:ext cx="82476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Comment utiliser les </a:t>
            </a:r>
            <a:r>
              <a:rPr lang="fr-FR" b="1" dirty="0" err="1">
                <a:solidFill>
                  <a:schemeClr val="bg1"/>
                </a:solidFill>
              </a:rPr>
              <a:t>outifs</a:t>
            </a:r>
            <a:r>
              <a:rPr lang="fr-FR" b="1" dirty="0">
                <a:solidFill>
                  <a:schemeClr val="bg1"/>
                </a:solidFill>
              </a:rPr>
              <a:t> comparatifs? </a:t>
            </a:r>
            <a:endParaRPr lang="fr-FR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fr-FR" b="1" dirty="0">
              <a:solidFill>
                <a:schemeClr val="bg1"/>
              </a:solidFill>
            </a:endParaRPr>
          </a:p>
          <a:p>
            <a:pPr marL="342900" lvl="1" indent="-342900">
              <a:buClr>
                <a:schemeClr val="bg1"/>
              </a:buClr>
              <a:buAutoNum type="arabicPeriod"/>
            </a:pPr>
            <a:r>
              <a:rPr lang="fr-FR" b="1" dirty="0">
                <a:solidFill>
                  <a:schemeClr val="bg1"/>
                </a:solidFill>
              </a:rPr>
              <a:t>Afficher les indices dans un rayon autour d’un point:</a:t>
            </a:r>
          </a:p>
          <a:p>
            <a:pPr lvl="1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Dans le menu interactif, il faudra remplir des </a:t>
            </a: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champs obligatoirement (entourés ici en bleu)</a:t>
            </a:r>
            <a:r>
              <a:rPr lang="fr-FR" dirty="0">
                <a:solidFill>
                  <a:schemeClr val="bg1"/>
                </a:solidFill>
              </a:rPr>
              <a:t> pour cette option et en </a:t>
            </a:r>
            <a:r>
              <a:rPr lang="fr-FR" b="1" dirty="0">
                <a:solidFill>
                  <a:srgbClr val="FF0000"/>
                </a:solidFill>
              </a:rPr>
              <a:t>rouge</a:t>
            </a:r>
            <a:r>
              <a:rPr lang="fr-FR" dirty="0">
                <a:solidFill>
                  <a:schemeClr val="bg1"/>
                </a:solidFill>
              </a:rPr>
              <a:t> à NE PAS CHANGER.</a:t>
            </a:r>
          </a:p>
          <a:p>
            <a:pPr lvl="1">
              <a:buClr>
                <a:schemeClr val="bg1"/>
              </a:buClr>
            </a:pP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E0A3F-E3F5-5349-937A-31C1264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5" y="1744562"/>
            <a:ext cx="3181690" cy="3031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198DC-6013-306C-4822-D31B27DF44AE}"/>
              </a:ext>
            </a:extLst>
          </p:cNvPr>
          <p:cNvSpPr/>
          <p:nvPr/>
        </p:nvSpPr>
        <p:spPr>
          <a:xfrm>
            <a:off x="355125" y="1778400"/>
            <a:ext cx="3129675" cy="950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ACC94-A40E-ABE0-65F1-3F35D3459760}"/>
              </a:ext>
            </a:extLst>
          </p:cNvPr>
          <p:cNvCxnSpPr>
            <a:cxnSpLocks/>
          </p:cNvCxnSpPr>
          <p:nvPr/>
        </p:nvCxnSpPr>
        <p:spPr>
          <a:xfrm>
            <a:off x="3484800" y="19224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2A3B5-1796-8ADA-F9E4-5BC43B4CC9AE}"/>
              </a:ext>
            </a:extLst>
          </p:cNvPr>
          <p:cNvSpPr txBox="1"/>
          <p:nvPr/>
        </p:nvSpPr>
        <p:spPr>
          <a:xfrm>
            <a:off x="4672800" y="174456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Ville et pays du point désiré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Rayon maximum autour de ce point en km.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Ces options sont à taper au clavier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EAEF1-E6EC-2779-4B08-62860F8E5033}"/>
              </a:ext>
            </a:extLst>
          </p:cNvPr>
          <p:cNvSpPr/>
          <p:nvPr/>
        </p:nvSpPr>
        <p:spPr>
          <a:xfrm>
            <a:off x="355125" y="2802164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89519-08C9-563C-314F-299DD4BADF64}"/>
              </a:ext>
            </a:extLst>
          </p:cNvPr>
          <p:cNvCxnSpPr>
            <a:cxnSpLocks/>
          </p:cNvCxnSpPr>
          <p:nvPr/>
        </p:nvCxnSpPr>
        <p:spPr>
          <a:xfrm>
            <a:off x="3484800" y="29316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D9CBCE-0AC0-B6E2-8083-C9B98F2A5F23}"/>
              </a:ext>
            </a:extLst>
          </p:cNvPr>
          <p:cNvSpPr txBox="1"/>
          <p:nvPr/>
        </p:nvSpPr>
        <p:spPr>
          <a:xfrm>
            <a:off x="4730400" y="2719468"/>
            <a:ext cx="462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Ouvrir ce menu déroulant pour choisir parmi les indice de coûts suivants: '</a:t>
            </a:r>
            <a:r>
              <a:rPr lang="fr-FR" dirty="0" err="1">
                <a:solidFill>
                  <a:schemeClr val="bg1"/>
                </a:solidFill>
              </a:rPr>
              <a:t>idx_cout_vie</a:t>
            </a:r>
            <a:r>
              <a:rPr lang="fr-FR" dirty="0">
                <a:solidFill>
                  <a:schemeClr val="bg1"/>
                </a:solidFill>
              </a:rPr>
              <a:t>', '</a:t>
            </a:r>
            <a:r>
              <a:rPr lang="fr-FR" dirty="0" err="1">
                <a:solidFill>
                  <a:schemeClr val="bg1"/>
                </a:solidFill>
              </a:rPr>
              <a:t>idx_loyer</a:t>
            </a:r>
            <a:r>
              <a:rPr lang="fr-FR" dirty="0">
                <a:solidFill>
                  <a:schemeClr val="bg1"/>
                </a:solidFill>
              </a:rPr>
              <a:t>', '</a:t>
            </a:r>
            <a:r>
              <a:rPr lang="fr-FR" dirty="0" err="1">
                <a:solidFill>
                  <a:schemeClr val="bg1"/>
                </a:solidFill>
              </a:rPr>
              <a:t>idx_cout_vie_loyer</a:t>
            </a:r>
            <a:r>
              <a:rPr lang="fr-FR" dirty="0">
                <a:solidFill>
                  <a:schemeClr val="bg1"/>
                </a:solidFill>
              </a:rPr>
              <a:t>’, '</a:t>
            </a:r>
            <a:r>
              <a:rPr lang="fr-FR" dirty="0" err="1">
                <a:solidFill>
                  <a:schemeClr val="bg1"/>
                </a:solidFill>
              </a:rPr>
              <a:t>idx_courses</a:t>
            </a:r>
            <a:r>
              <a:rPr lang="fr-FR" dirty="0">
                <a:solidFill>
                  <a:schemeClr val="bg1"/>
                </a:solidFill>
              </a:rPr>
              <a:t>', '</a:t>
            </a:r>
            <a:r>
              <a:rPr lang="fr-FR" dirty="0" err="1">
                <a:solidFill>
                  <a:schemeClr val="bg1"/>
                </a:solidFill>
              </a:rPr>
              <a:t>idx_prix_restaurants</a:t>
            </a:r>
            <a:r>
              <a:rPr lang="fr-FR" dirty="0">
                <a:solidFill>
                  <a:schemeClr val="bg1"/>
                </a:solidFill>
              </a:rPr>
              <a:t>', '</a:t>
            </a:r>
            <a:r>
              <a:rPr lang="fr-FR" dirty="0" err="1">
                <a:solidFill>
                  <a:schemeClr val="bg1"/>
                </a:solidFill>
              </a:rPr>
              <a:t>idx_pouvoir_achat_local</a:t>
            </a:r>
            <a:r>
              <a:rPr lang="fr-FR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CB46A-7CFE-897D-6EE7-D1EDDCF6BBBE}"/>
              </a:ext>
            </a:extLst>
          </p:cNvPr>
          <p:cNvSpPr/>
          <p:nvPr/>
        </p:nvSpPr>
        <p:spPr>
          <a:xfrm>
            <a:off x="355124" y="4485193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292C1B-F168-3C37-E9EE-A566DBCDAB1B}"/>
              </a:ext>
            </a:extLst>
          </p:cNvPr>
          <p:cNvCxnSpPr>
            <a:cxnSpLocks/>
          </p:cNvCxnSpPr>
          <p:nvPr/>
        </p:nvCxnSpPr>
        <p:spPr>
          <a:xfrm>
            <a:off x="3484799" y="4609311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0A1846-2751-EC44-749D-E5BE0403992B}"/>
              </a:ext>
            </a:extLst>
          </p:cNvPr>
          <p:cNvSpPr txBox="1"/>
          <p:nvPr/>
        </p:nvSpPr>
        <p:spPr>
          <a:xfrm>
            <a:off x="4703400" y="4366900"/>
            <a:ext cx="444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Ouvrir ce menu déroulant et choisir </a:t>
            </a:r>
            <a:r>
              <a:rPr lang="fr-FR" dirty="0" err="1">
                <a:solidFill>
                  <a:schemeClr val="bg1"/>
                </a:solidFill>
              </a:rPr>
              <a:t>True</a:t>
            </a:r>
            <a:r>
              <a:rPr lang="fr-FR" dirty="0">
                <a:solidFill>
                  <a:schemeClr val="bg1"/>
                </a:solidFill>
              </a:rPr>
              <a:t> quand tous les champs obligatoires ont été remplis. </a:t>
            </a: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A06150-5C12-F5A3-9C62-D58087E56733}"/>
              </a:ext>
            </a:extLst>
          </p:cNvPr>
          <p:cNvSpPr/>
          <p:nvPr/>
        </p:nvSpPr>
        <p:spPr>
          <a:xfrm>
            <a:off x="355124" y="3088800"/>
            <a:ext cx="3129675" cy="10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9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5EE9-0E5A-D644-1635-D19E666D0C16}"/>
              </a:ext>
            </a:extLst>
          </p:cNvPr>
          <p:cNvSpPr txBox="1"/>
          <p:nvPr/>
        </p:nvSpPr>
        <p:spPr>
          <a:xfrm>
            <a:off x="234000" y="640368"/>
            <a:ext cx="82476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Comment utiliser les outils comparatifs? </a:t>
            </a:r>
            <a:endParaRPr lang="fr-FR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fr-FR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2. Afficher des statistiques de salaires: Salaire minimum, salaire moyen, salaire maximum:</a:t>
            </a:r>
          </a:p>
          <a:p>
            <a:pPr lvl="1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Dans le menu interactif, il faudra remplir des </a:t>
            </a: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champs obligatoirement (entourés ici en bleu)</a:t>
            </a:r>
            <a:r>
              <a:rPr lang="fr-FR" dirty="0">
                <a:solidFill>
                  <a:schemeClr val="bg1"/>
                </a:solidFill>
              </a:rPr>
              <a:t> pour cette option et en </a:t>
            </a:r>
            <a:r>
              <a:rPr lang="fr-FR" b="1" dirty="0">
                <a:solidFill>
                  <a:srgbClr val="FF0000"/>
                </a:solidFill>
              </a:rPr>
              <a:t>rouge</a:t>
            </a:r>
            <a:r>
              <a:rPr lang="fr-FR" dirty="0">
                <a:solidFill>
                  <a:schemeClr val="bg1"/>
                </a:solidFill>
              </a:rPr>
              <a:t> à NE PAS CHANGER.</a:t>
            </a:r>
          </a:p>
          <a:p>
            <a:pPr lvl="1">
              <a:buClr>
                <a:schemeClr val="bg1"/>
              </a:buClr>
            </a:pP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E0A3F-E3F5-5349-937A-31C1264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5" y="1744562"/>
            <a:ext cx="3181690" cy="3031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198DC-6013-306C-4822-D31B27DF44AE}"/>
              </a:ext>
            </a:extLst>
          </p:cNvPr>
          <p:cNvSpPr/>
          <p:nvPr/>
        </p:nvSpPr>
        <p:spPr>
          <a:xfrm>
            <a:off x="355125" y="1778400"/>
            <a:ext cx="3129675" cy="950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ACC94-A40E-ABE0-65F1-3F35D3459760}"/>
              </a:ext>
            </a:extLst>
          </p:cNvPr>
          <p:cNvCxnSpPr>
            <a:cxnSpLocks/>
          </p:cNvCxnSpPr>
          <p:nvPr/>
        </p:nvCxnSpPr>
        <p:spPr>
          <a:xfrm>
            <a:off x="3484800" y="19224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2A3B5-1796-8ADA-F9E4-5BC43B4CC9AE}"/>
              </a:ext>
            </a:extLst>
          </p:cNvPr>
          <p:cNvSpPr txBox="1"/>
          <p:nvPr/>
        </p:nvSpPr>
        <p:spPr>
          <a:xfrm>
            <a:off x="4672800" y="174456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Ville et pays du point désiré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Rayon maximum autour de ce point en km.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Ces options sont à taper au clavier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EAEF1-E6EC-2779-4B08-62860F8E5033}"/>
              </a:ext>
            </a:extLst>
          </p:cNvPr>
          <p:cNvSpPr/>
          <p:nvPr/>
        </p:nvSpPr>
        <p:spPr>
          <a:xfrm>
            <a:off x="355123" y="3456793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89519-08C9-563C-314F-299DD4BADF64}"/>
              </a:ext>
            </a:extLst>
          </p:cNvPr>
          <p:cNvCxnSpPr>
            <a:cxnSpLocks/>
          </p:cNvCxnSpPr>
          <p:nvPr/>
        </p:nvCxnSpPr>
        <p:spPr>
          <a:xfrm>
            <a:off x="3515400" y="35436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D9CBCE-0AC0-B6E2-8083-C9B98F2A5F23}"/>
              </a:ext>
            </a:extLst>
          </p:cNvPr>
          <p:cNvSpPr txBox="1"/>
          <p:nvPr/>
        </p:nvSpPr>
        <p:spPr>
          <a:xfrm>
            <a:off x="4734002" y="3170373"/>
            <a:ext cx="4622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Ouvrir ce menu déroulant pour choisir parmi les options suivantes : ‘</a:t>
            </a:r>
            <a:r>
              <a:rPr lang="fr-FR" dirty="0" err="1">
                <a:solidFill>
                  <a:schemeClr val="bg1"/>
                </a:solidFill>
              </a:rPr>
              <a:t>moySal</a:t>
            </a:r>
            <a:r>
              <a:rPr lang="fr-FR" dirty="0">
                <a:solidFill>
                  <a:schemeClr val="bg1"/>
                </a:solidFill>
              </a:rPr>
              <a:t>’(salaire moyen), ‘</a:t>
            </a:r>
            <a:r>
              <a:rPr lang="fr-FR" dirty="0" err="1">
                <a:solidFill>
                  <a:schemeClr val="bg1"/>
                </a:solidFill>
              </a:rPr>
              <a:t>minSal</a:t>
            </a:r>
            <a:r>
              <a:rPr lang="fr-FR" dirty="0">
                <a:solidFill>
                  <a:schemeClr val="bg1"/>
                </a:solidFill>
              </a:rPr>
              <a:t>’ 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(salaire minimum), ‘</a:t>
            </a:r>
            <a:r>
              <a:rPr lang="fr-FR" dirty="0" err="1">
                <a:solidFill>
                  <a:schemeClr val="bg1"/>
                </a:solidFill>
              </a:rPr>
              <a:t>maxSal</a:t>
            </a:r>
            <a:r>
              <a:rPr lang="fr-FR" dirty="0">
                <a:solidFill>
                  <a:schemeClr val="bg1"/>
                </a:solidFill>
              </a:rPr>
              <a:t>’ (salaire maximum)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CB46A-7CFE-897D-6EE7-D1EDDCF6BBBE}"/>
              </a:ext>
            </a:extLst>
          </p:cNvPr>
          <p:cNvSpPr/>
          <p:nvPr/>
        </p:nvSpPr>
        <p:spPr>
          <a:xfrm>
            <a:off x="355124" y="4485193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292C1B-F168-3C37-E9EE-A566DBCDAB1B}"/>
              </a:ext>
            </a:extLst>
          </p:cNvPr>
          <p:cNvCxnSpPr>
            <a:cxnSpLocks/>
          </p:cNvCxnSpPr>
          <p:nvPr/>
        </p:nvCxnSpPr>
        <p:spPr>
          <a:xfrm>
            <a:off x="3484799" y="4609311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0A1846-2751-EC44-749D-E5BE0403992B}"/>
              </a:ext>
            </a:extLst>
          </p:cNvPr>
          <p:cNvSpPr txBox="1"/>
          <p:nvPr/>
        </p:nvSpPr>
        <p:spPr>
          <a:xfrm>
            <a:off x="4703400" y="4366900"/>
            <a:ext cx="444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Ouvrir ce menu déroulant et choisir </a:t>
            </a:r>
            <a:r>
              <a:rPr lang="fr-FR" dirty="0" err="1">
                <a:solidFill>
                  <a:schemeClr val="bg1"/>
                </a:solidFill>
              </a:rPr>
              <a:t>True</a:t>
            </a:r>
            <a:r>
              <a:rPr lang="fr-FR" dirty="0">
                <a:solidFill>
                  <a:schemeClr val="bg1"/>
                </a:solidFill>
              </a:rPr>
              <a:t> quand tous les champs obligatoires ont été remplis. </a:t>
            </a: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A06150-5C12-F5A3-9C62-D58087E56733}"/>
              </a:ext>
            </a:extLst>
          </p:cNvPr>
          <p:cNvSpPr/>
          <p:nvPr/>
        </p:nvSpPr>
        <p:spPr>
          <a:xfrm>
            <a:off x="329115" y="3761593"/>
            <a:ext cx="3181690" cy="333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8AEAB-1578-4560-255E-E84664CA64BD}"/>
              </a:ext>
            </a:extLst>
          </p:cNvPr>
          <p:cNvSpPr/>
          <p:nvPr/>
        </p:nvSpPr>
        <p:spPr>
          <a:xfrm>
            <a:off x="329115" y="2732567"/>
            <a:ext cx="3181690" cy="333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34EB1-4D39-250C-A577-D7C1417D2B5B}"/>
              </a:ext>
            </a:extLst>
          </p:cNvPr>
          <p:cNvSpPr/>
          <p:nvPr/>
        </p:nvSpPr>
        <p:spPr>
          <a:xfrm>
            <a:off x="355123" y="3115897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69B7A-2133-18FF-5FF2-F8A0A835C547}"/>
              </a:ext>
            </a:extLst>
          </p:cNvPr>
          <p:cNvCxnSpPr>
            <a:cxnSpLocks/>
          </p:cNvCxnSpPr>
          <p:nvPr/>
        </p:nvCxnSpPr>
        <p:spPr>
          <a:xfrm flipV="1">
            <a:off x="3484798" y="2899464"/>
            <a:ext cx="1249204" cy="35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1B8EF2-14B2-2128-658B-EA6B649C32AB}"/>
              </a:ext>
            </a:extLst>
          </p:cNvPr>
          <p:cNvSpPr txBox="1"/>
          <p:nvPr/>
        </p:nvSpPr>
        <p:spPr>
          <a:xfrm>
            <a:off x="4734002" y="2755068"/>
            <a:ext cx="46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Entrer au clavier un poste (exemple: Data </a:t>
            </a:r>
            <a:r>
              <a:rPr lang="fr-FR" dirty="0" err="1">
                <a:solidFill>
                  <a:schemeClr val="bg1"/>
                </a:solidFill>
              </a:rPr>
              <a:t>Engineer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42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A5EE9-0E5A-D644-1635-D19E666D0C16}"/>
              </a:ext>
            </a:extLst>
          </p:cNvPr>
          <p:cNvSpPr txBox="1"/>
          <p:nvPr/>
        </p:nvSpPr>
        <p:spPr>
          <a:xfrm>
            <a:off x="234000" y="640368"/>
            <a:ext cx="82476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Comment utiliser les outils comparatifs? </a:t>
            </a:r>
            <a:endParaRPr lang="fr-FR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endParaRPr lang="fr-FR" b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3. Afficher ratio entre statistique de salaire et un indice de coût de la vie:</a:t>
            </a:r>
          </a:p>
          <a:p>
            <a:pPr lvl="1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Dans le menu interactif, il faudra remplir des </a:t>
            </a: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champs obligatoirement (entourés ici en bleu)</a:t>
            </a:r>
            <a:r>
              <a:rPr lang="fr-FR" dirty="0">
                <a:solidFill>
                  <a:schemeClr val="bg1"/>
                </a:solidFill>
              </a:rPr>
              <a:t> pour cette option et en </a:t>
            </a:r>
            <a:r>
              <a:rPr lang="fr-FR" b="1" dirty="0">
                <a:solidFill>
                  <a:srgbClr val="FF0000"/>
                </a:solidFill>
              </a:rPr>
              <a:t>rouge</a:t>
            </a:r>
            <a:r>
              <a:rPr lang="fr-FR" dirty="0">
                <a:solidFill>
                  <a:schemeClr val="bg1"/>
                </a:solidFill>
              </a:rPr>
              <a:t> à NE PAS CHANGER.</a:t>
            </a:r>
          </a:p>
          <a:p>
            <a:pPr lvl="1">
              <a:buClr>
                <a:schemeClr val="bg1"/>
              </a:buClr>
            </a:pPr>
            <a:endParaRPr lang="fr-FR" dirty="0">
              <a:solidFill>
                <a:schemeClr val="bg1"/>
              </a:solidFill>
            </a:endParaRPr>
          </a:p>
          <a:p>
            <a:pPr lvl="4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E0A3F-E3F5-5349-937A-31C1264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3" y="1744562"/>
            <a:ext cx="3181690" cy="3031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2198DC-6013-306C-4822-D31B27DF44AE}"/>
              </a:ext>
            </a:extLst>
          </p:cNvPr>
          <p:cNvSpPr/>
          <p:nvPr/>
        </p:nvSpPr>
        <p:spPr>
          <a:xfrm>
            <a:off x="355125" y="1778400"/>
            <a:ext cx="3129675" cy="9504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7ACC94-A40E-ABE0-65F1-3F35D3459760}"/>
              </a:ext>
            </a:extLst>
          </p:cNvPr>
          <p:cNvCxnSpPr>
            <a:cxnSpLocks/>
          </p:cNvCxnSpPr>
          <p:nvPr/>
        </p:nvCxnSpPr>
        <p:spPr>
          <a:xfrm>
            <a:off x="3484800" y="19224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22A3B5-1796-8ADA-F9E4-5BC43B4CC9AE}"/>
              </a:ext>
            </a:extLst>
          </p:cNvPr>
          <p:cNvSpPr txBox="1"/>
          <p:nvPr/>
        </p:nvSpPr>
        <p:spPr>
          <a:xfrm>
            <a:off x="4672800" y="174456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Ville et pays du point désiré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Rayon maximum autour de ce point en km.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Ces options sont à taper au clavier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EAEF1-E6EC-2779-4B08-62860F8E5033}"/>
              </a:ext>
            </a:extLst>
          </p:cNvPr>
          <p:cNvSpPr/>
          <p:nvPr/>
        </p:nvSpPr>
        <p:spPr>
          <a:xfrm>
            <a:off x="355123" y="3503142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89519-08C9-563C-314F-299DD4BADF64}"/>
              </a:ext>
            </a:extLst>
          </p:cNvPr>
          <p:cNvCxnSpPr>
            <a:cxnSpLocks/>
          </p:cNvCxnSpPr>
          <p:nvPr/>
        </p:nvCxnSpPr>
        <p:spPr>
          <a:xfrm>
            <a:off x="3515400" y="3543600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D9CBCE-0AC0-B6E2-8083-C9B98F2A5F23}"/>
              </a:ext>
            </a:extLst>
          </p:cNvPr>
          <p:cNvSpPr txBox="1"/>
          <p:nvPr/>
        </p:nvSpPr>
        <p:spPr>
          <a:xfrm>
            <a:off x="4672799" y="3460413"/>
            <a:ext cx="4622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sz="1100" dirty="0">
                <a:solidFill>
                  <a:schemeClr val="bg1"/>
                </a:solidFill>
              </a:rPr>
              <a:t>Ouvrir ce menu déroulant pour choisir parmi les options suivantes : ‘</a:t>
            </a:r>
            <a:r>
              <a:rPr lang="fr-FR" sz="1100" dirty="0" err="1">
                <a:solidFill>
                  <a:schemeClr val="bg1"/>
                </a:solidFill>
              </a:rPr>
              <a:t>moySal</a:t>
            </a:r>
            <a:r>
              <a:rPr lang="fr-FR" sz="1100" dirty="0">
                <a:solidFill>
                  <a:schemeClr val="bg1"/>
                </a:solidFill>
              </a:rPr>
              <a:t>’(salaire moyen), ‘</a:t>
            </a:r>
            <a:r>
              <a:rPr lang="fr-FR" sz="1100" dirty="0" err="1">
                <a:solidFill>
                  <a:schemeClr val="bg1"/>
                </a:solidFill>
              </a:rPr>
              <a:t>minSal</a:t>
            </a:r>
            <a:r>
              <a:rPr lang="fr-FR" sz="1100" dirty="0">
                <a:solidFill>
                  <a:schemeClr val="bg1"/>
                </a:solidFill>
              </a:rPr>
              <a:t>’ </a:t>
            </a:r>
          </a:p>
          <a:p>
            <a:pPr>
              <a:buClr>
                <a:schemeClr val="bg1"/>
              </a:buClr>
            </a:pPr>
            <a:r>
              <a:rPr lang="fr-FR" sz="1100" dirty="0">
                <a:solidFill>
                  <a:schemeClr val="bg1"/>
                </a:solidFill>
              </a:rPr>
              <a:t>(salaire minimum), ‘</a:t>
            </a:r>
            <a:r>
              <a:rPr lang="fr-FR" sz="1100" dirty="0" err="1">
                <a:solidFill>
                  <a:schemeClr val="bg1"/>
                </a:solidFill>
              </a:rPr>
              <a:t>maxSal</a:t>
            </a:r>
            <a:r>
              <a:rPr lang="fr-FR" sz="1100" dirty="0">
                <a:solidFill>
                  <a:schemeClr val="bg1"/>
                </a:solidFill>
              </a:rPr>
              <a:t>’ (salaire maximum)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CB46A-7CFE-897D-6EE7-D1EDDCF6BBBE}"/>
              </a:ext>
            </a:extLst>
          </p:cNvPr>
          <p:cNvSpPr/>
          <p:nvPr/>
        </p:nvSpPr>
        <p:spPr>
          <a:xfrm>
            <a:off x="355124" y="4485193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292C1B-F168-3C37-E9EE-A566DBCDAB1B}"/>
              </a:ext>
            </a:extLst>
          </p:cNvPr>
          <p:cNvCxnSpPr>
            <a:cxnSpLocks/>
          </p:cNvCxnSpPr>
          <p:nvPr/>
        </p:nvCxnSpPr>
        <p:spPr>
          <a:xfrm>
            <a:off x="3484799" y="4609311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0A1846-2751-EC44-749D-E5BE0403992B}"/>
              </a:ext>
            </a:extLst>
          </p:cNvPr>
          <p:cNvSpPr txBox="1"/>
          <p:nvPr/>
        </p:nvSpPr>
        <p:spPr>
          <a:xfrm>
            <a:off x="4680002" y="4475704"/>
            <a:ext cx="444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Ouvrir ce menu déroulant et choisir </a:t>
            </a:r>
            <a:r>
              <a:rPr lang="fr-FR" sz="1200" dirty="0" err="1">
                <a:solidFill>
                  <a:schemeClr val="bg1"/>
                </a:solidFill>
              </a:rPr>
              <a:t>True</a:t>
            </a:r>
            <a:r>
              <a:rPr lang="fr-FR" sz="1200" dirty="0">
                <a:solidFill>
                  <a:schemeClr val="bg1"/>
                </a:solidFill>
              </a:rPr>
              <a:t> quand tous les champs obligatoires ont été remplis. </a:t>
            </a:r>
            <a:endParaRPr lang="fr-F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76EFD1-246D-5800-4D52-8585C1BCB0A7}"/>
              </a:ext>
            </a:extLst>
          </p:cNvPr>
          <p:cNvSpPr/>
          <p:nvPr/>
        </p:nvSpPr>
        <p:spPr>
          <a:xfrm>
            <a:off x="351208" y="3804073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427311-C558-E38A-EC96-A8F5001A0812}"/>
              </a:ext>
            </a:extLst>
          </p:cNvPr>
          <p:cNvCxnSpPr>
            <a:cxnSpLocks/>
          </p:cNvCxnSpPr>
          <p:nvPr/>
        </p:nvCxnSpPr>
        <p:spPr>
          <a:xfrm flipV="1">
            <a:off x="3478738" y="2649600"/>
            <a:ext cx="1194061" cy="247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9A8137-FE5B-5D09-5D97-AFB3230BBA7A}"/>
              </a:ext>
            </a:extLst>
          </p:cNvPr>
          <p:cNvSpPr txBox="1"/>
          <p:nvPr/>
        </p:nvSpPr>
        <p:spPr>
          <a:xfrm>
            <a:off x="4649165" y="2434992"/>
            <a:ext cx="4010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sz="1100" dirty="0">
                <a:solidFill>
                  <a:schemeClr val="bg1"/>
                </a:solidFill>
              </a:rPr>
              <a:t>Ouvrir ce menu déroulant pour choisir parmi les indice de coûts suivants: '</a:t>
            </a:r>
            <a:r>
              <a:rPr lang="fr-FR" sz="1100" dirty="0" err="1">
                <a:solidFill>
                  <a:schemeClr val="bg1"/>
                </a:solidFill>
              </a:rPr>
              <a:t>idx_cout_vie</a:t>
            </a:r>
            <a:r>
              <a:rPr lang="fr-FR" sz="1100" dirty="0">
                <a:solidFill>
                  <a:schemeClr val="bg1"/>
                </a:solidFill>
              </a:rPr>
              <a:t>', '</a:t>
            </a:r>
            <a:r>
              <a:rPr lang="fr-FR" sz="1100" dirty="0" err="1">
                <a:solidFill>
                  <a:schemeClr val="bg1"/>
                </a:solidFill>
              </a:rPr>
              <a:t>idx_loyer</a:t>
            </a:r>
            <a:r>
              <a:rPr lang="fr-FR" sz="1100" dirty="0">
                <a:solidFill>
                  <a:schemeClr val="bg1"/>
                </a:solidFill>
              </a:rPr>
              <a:t>', '</a:t>
            </a:r>
            <a:r>
              <a:rPr lang="fr-FR" sz="1100" dirty="0" err="1">
                <a:solidFill>
                  <a:schemeClr val="bg1"/>
                </a:solidFill>
              </a:rPr>
              <a:t>idx_cout_vie_loyer</a:t>
            </a:r>
            <a:r>
              <a:rPr lang="fr-FR" sz="1100" dirty="0">
                <a:solidFill>
                  <a:schemeClr val="bg1"/>
                </a:solidFill>
              </a:rPr>
              <a:t>’, '</a:t>
            </a:r>
            <a:r>
              <a:rPr lang="fr-FR" sz="1100" dirty="0" err="1">
                <a:solidFill>
                  <a:schemeClr val="bg1"/>
                </a:solidFill>
              </a:rPr>
              <a:t>idx_courses</a:t>
            </a:r>
            <a:r>
              <a:rPr lang="fr-FR" sz="1100" dirty="0">
                <a:solidFill>
                  <a:schemeClr val="bg1"/>
                </a:solidFill>
              </a:rPr>
              <a:t>', '</a:t>
            </a:r>
            <a:r>
              <a:rPr lang="fr-FR" sz="1100" dirty="0" err="1">
                <a:solidFill>
                  <a:schemeClr val="bg1"/>
                </a:solidFill>
              </a:rPr>
              <a:t>idx_prix_restaurants</a:t>
            </a:r>
            <a:r>
              <a:rPr lang="fr-FR" sz="1100" dirty="0">
                <a:solidFill>
                  <a:schemeClr val="bg1"/>
                </a:solidFill>
              </a:rPr>
              <a:t>', '</a:t>
            </a:r>
            <a:r>
              <a:rPr lang="fr-FR" sz="1100" dirty="0" err="1">
                <a:solidFill>
                  <a:schemeClr val="bg1"/>
                </a:solidFill>
              </a:rPr>
              <a:t>idx_pouvoir_achat_local</a:t>
            </a:r>
            <a:r>
              <a:rPr lang="fr-FR" sz="1100" dirty="0">
                <a:solidFill>
                  <a:schemeClr val="bg1"/>
                </a:solidFill>
              </a:rPr>
              <a:t>’.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14ABEA-8FDD-7162-FD15-1987FCBE7BB2}"/>
              </a:ext>
            </a:extLst>
          </p:cNvPr>
          <p:cNvSpPr/>
          <p:nvPr/>
        </p:nvSpPr>
        <p:spPr>
          <a:xfrm>
            <a:off x="349062" y="3123284"/>
            <a:ext cx="3129675" cy="2866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C8541C-0232-5ACB-1C84-86566A4DBF77}"/>
              </a:ext>
            </a:extLst>
          </p:cNvPr>
          <p:cNvCxnSpPr>
            <a:cxnSpLocks/>
          </p:cNvCxnSpPr>
          <p:nvPr/>
        </p:nvCxnSpPr>
        <p:spPr>
          <a:xfrm>
            <a:off x="3468030" y="3268562"/>
            <a:ext cx="1235370" cy="1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0D134F-37FD-3735-AC7E-ACF36EF5AFF6}"/>
              </a:ext>
            </a:extLst>
          </p:cNvPr>
          <p:cNvCxnSpPr>
            <a:cxnSpLocks/>
          </p:cNvCxnSpPr>
          <p:nvPr/>
        </p:nvCxnSpPr>
        <p:spPr>
          <a:xfrm flipV="1">
            <a:off x="3631138" y="2802000"/>
            <a:ext cx="1194061" cy="247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564EFF-4CF2-EBC8-F66D-40D1EDFBBD76}"/>
              </a:ext>
            </a:extLst>
          </p:cNvPr>
          <p:cNvCxnSpPr>
            <a:cxnSpLocks/>
          </p:cNvCxnSpPr>
          <p:nvPr/>
        </p:nvCxnSpPr>
        <p:spPr>
          <a:xfrm>
            <a:off x="3478737" y="4060577"/>
            <a:ext cx="1280463" cy="15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0B5A0A-AAC0-0FC3-8BE6-B6FA2FF0E085}"/>
              </a:ext>
            </a:extLst>
          </p:cNvPr>
          <p:cNvSpPr txBox="1"/>
          <p:nvPr/>
        </p:nvSpPr>
        <p:spPr>
          <a:xfrm>
            <a:off x="4759200" y="4079724"/>
            <a:ext cx="464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Ouvrir ce menu déroulant et choisir </a:t>
            </a:r>
            <a:r>
              <a:rPr lang="fr-FR" sz="1400" dirty="0" err="1">
                <a:solidFill>
                  <a:schemeClr val="bg1"/>
                </a:solidFill>
              </a:rPr>
              <a:t>True</a:t>
            </a:r>
            <a:r>
              <a:rPr lang="fr-FR" sz="1400" dirty="0">
                <a:solidFill>
                  <a:schemeClr val="bg1"/>
                </a:solidFill>
              </a:rPr>
              <a:t>.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0286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7575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Mode d’emploi</a:t>
            </a:r>
            <a:endParaRPr lang="fr-F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A176E-434E-1358-34D3-3AD29E9F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5" y="693362"/>
            <a:ext cx="3181690" cy="30317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AFB399-CFEA-8CDD-40E9-364C04B4FED5}"/>
              </a:ext>
            </a:extLst>
          </p:cNvPr>
          <p:cNvSpPr/>
          <p:nvPr/>
        </p:nvSpPr>
        <p:spPr>
          <a:xfrm>
            <a:off x="304725" y="3369600"/>
            <a:ext cx="3273675" cy="4085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F8D0F-BAB5-C50E-DAA0-041FF24105CD}"/>
              </a:ext>
            </a:extLst>
          </p:cNvPr>
          <p:cNvSpPr txBox="1"/>
          <p:nvPr/>
        </p:nvSpPr>
        <p:spPr>
          <a:xfrm>
            <a:off x="4766400" y="33696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Recommandé: avant de changer un champ, mettre ce menu déroulant sur False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1AE568-0F04-E86B-37EF-793A41516BCE}"/>
              </a:ext>
            </a:extLst>
          </p:cNvPr>
          <p:cNvCxnSpPr>
            <a:cxnSpLocks/>
          </p:cNvCxnSpPr>
          <p:nvPr/>
        </p:nvCxnSpPr>
        <p:spPr>
          <a:xfrm>
            <a:off x="3578400" y="3594111"/>
            <a:ext cx="11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2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2FA22B-DE0E-63F1-5A5E-2195F49DC8EE}"/>
              </a:ext>
            </a:extLst>
          </p:cNvPr>
          <p:cNvSpPr txBox="1"/>
          <p:nvPr/>
        </p:nvSpPr>
        <p:spPr>
          <a:xfrm>
            <a:off x="385200" y="818390"/>
            <a:ext cx="609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https://github.com/eva-pa/projet_webscrapping_padrino_eva_dia3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31FC2-026A-C35C-51A6-3A74EF1C0826}"/>
              </a:ext>
            </a:extLst>
          </p:cNvPr>
          <p:cNvSpPr txBox="1"/>
          <p:nvPr/>
        </p:nvSpPr>
        <p:spPr>
          <a:xfrm>
            <a:off x="385200" y="18380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Lien GitHub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253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graphiques avec des barres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70000" y="1055866"/>
            <a:ext cx="695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Clr>
                <a:schemeClr val="bg1"/>
              </a:buClr>
              <a:buAutoNum type="arabicPeriod"/>
            </a:pPr>
            <a:r>
              <a:rPr lang="fr-FR" b="1" dirty="0">
                <a:solidFill>
                  <a:schemeClr val="bg1"/>
                </a:solidFill>
              </a:rPr>
              <a:t>Afficher les indices dans un rayon autour d’un point: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B1AC0B-AF95-A95E-6DBC-6812D30A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" y="1798975"/>
            <a:ext cx="2067900" cy="1884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182FF8-82FA-AE5D-4592-5C616B6A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00" y="1656465"/>
            <a:ext cx="6912504" cy="21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4471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graphiques avec des barres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70000" y="1055866"/>
            <a:ext cx="6958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2. Afficher des statistiques de salaires: Salaire minimum, salaire moyen, salaire maximum:</a:t>
            </a:r>
          </a:p>
          <a:p>
            <a:pPr marL="342900" lvl="1" indent="-342900">
              <a:buClr>
                <a:schemeClr val="bg1"/>
              </a:buClr>
              <a:buAutoNum type="arabicPeriod"/>
            </a:pP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ACF19-C96B-E403-B2EE-3E0B0562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0" y="1627316"/>
            <a:ext cx="2242800" cy="2127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AB7A3-1D56-9155-7675-B88B8DDB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00" y="1528893"/>
            <a:ext cx="7056000" cy="223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A65A66-BA43-5E87-7E1D-C9E0D155EB23}"/>
              </a:ext>
            </a:extLst>
          </p:cNvPr>
          <p:cNvSpPr txBox="1"/>
          <p:nvPr/>
        </p:nvSpPr>
        <p:spPr>
          <a:xfrm>
            <a:off x="164100" y="4209590"/>
            <a:ext cx="811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Note : Bergame et Berlin existe dans la base de données </a:t>
            </a:r>
            <a:r>
              <a:rPr lang="fr-FR" dirty="0" err="1">
                <a:solidFill>
                  <a:schemeClr val="bg1"/>
                </a:solidFill>
              </a:rPr>
              <a:t>Numbeo</a:t>
            </a:r>
            <a:r>
              <a:rPr lang="fr-FR" dirty="0">
                <a:solidFill>
                  <a:schemeClr val="bg1"/>
                </a:solidFill>
              </a:rPr>
              <a:t> mais on peut chercher une ville qui n’en fait pas partie.</a:t>
            </a:r>
          </a:p>
          <a:p>
            <a:pPr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</a:rPr>
              <a:t>Pour Brescia, il n’existait pas de page sur </a:t>
            </a:r>
            <a:r>
              <a:rPr lang="fr-FR" dirty="0" err="1">
                <a:solidFill>
                  <a:schemeClr val="bg1"/>
                </a:solidFill>
              </a:rPr>
              <a:t>Glassdoor</a:t>
            </a:r>
            <a:r>
              <a:rPr lang="fr-FR" dirty="0">
                <a:solidFill>
                  <a:schemeClr val="bg1"/>
                </a:solidFill>
              </a:rPr>
              <a:t> donc il n’y a pas de barre.</a:t>
            </a:r>
          </a:p>
        </p:txBody>
      </p:sp>
    </p:spTree>
    <p:extLst>
      <p:ext uri="{BB962C8B-B14F-4D97-AF65-F5344CB8AC3E}">
        <p14:creationId xmlns:p14="http://schemas.microsoft.com/office/powerpoint/2010/main" val="362274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4471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graphiques avec des barres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1F449-4FB4-50EE-0D6C-B344628B811D}"/>
              </a:ext>
            </a:extLst>
          </p:cNvPr>
          <p:cNvSpPr txBox="1"/>
          <p:nvPr/>
        </p:nvSpPr>
        <p:spPr>
          <a:xfrm>
            <a:off x="164100" y="1055866"/>
            <a:ext cx="7871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3. Afficher ratio entre statistique de salaire et un indice de coût de la vie: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63B5E9-3B60-B6C5-5D0F-12934ED9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00" y="2696624"/>
            <a:ext cx="7264800" cy="23143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BF019-AB08-FE8E-943D-28C1A126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0" y="1363643"/>
            <a:ext cx="1974300" cy="18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cartes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48400" y="767866"/>
            <a:ext cx="695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Clr>
                <a:schemeClr val="bg1"/>
              </a:buClr>
              <a:buAutoNum type="arabicPeriod"/>
            </a:pPr>
            <a:r>
              <a:rPr lang="fr-FR" b="1" dirty="0">
                <a:solidFill>
                  <a:schemeClr val="bg1"/>
                </a:solidFill>
              </a:rPr>
              <a:t>Afficher les indices dans un rayon autour d’un point: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EC485-466F-4AF3-B807-A39C3F1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0" y="1531261"/>
            <a:ext cx="2529188" cy="208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5FA36-DBE2-3BF1-34BD-49A7DA16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2" y="1178796"/>
            <a:ext cx="4743648" cy="36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cartes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48400" y="767866"/>
            <a:ext cx="854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2. Afficher des statistiques de salaires: Salaire minimum, salaire moyen, salaire maximum:</a:t>
            </a:r>
          </a:p>
          <a:p>
            <a:pPr marL="342900" lvl="1" indent="-342900">
              <a:buClr>
                <a:schemeClr val="bg1"/>
              </a:buClr>
              <a:buAutoNum type="arabicPeriod"/>
            </a:pP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90ADB-A07B-3859-C3AD-310207FD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55" y="1806413"/>
            <a:ext cx="2664695" cy="223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897F1-30ED-3691-2DD8-E24D2C43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37" y="1652044"/>
            <a:ext cx="2295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cartes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48400" y="767866"/>
            <a:ext cx="8540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2. Afficher des statistiques de salaires: Salaire minimum, salaire moyen, salaire maximum:</a:t>
            </a:r>
          </a:p>
          <a:p>
            <a:pPr marL="342900" lvl="1" indent="-342900">
              <a:buClr>
                <a:schemeClr val="bg1"/>
              </a:buClr>
              <a:buAutoNum type="arabicPeriod"/>
            </a:pP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90ADB-A07B-3859-C3AD-310207FD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55" y="1806413"/>
            <a:ext cx="2664695" cy="223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897F1-30ED-3691-2DD8-E24D2C43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37" y="1652044"/>
            <a:ext cx="22955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Lexend Deca"/>
                <a:sym typeface="Lexend Deca"/>
              </a:rPr>
              <a:t>cartes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exemples.</a:t>
            </a:r>
          </a:p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500D-FE8A-AA47-DC31-DC1E9220A002}"/>
              </a:ext>
            </a:extLst>
          </p:cNvPr>
          <p:cNvSpPr txBox="1"/>
          <p:nvPr/>
        </p:nvSpPr>
        <p:spPr>
          <a:xfrm>
            <a:off x="241200" y="701922"/>
            <a:ext cx="854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</a:rPr>
              <a:t>3. Afficher ratio entre statistique de salaire et un indice de coût de la vie: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CC1D4-4CE0-FF50-B6D8-73CE36DC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241" y="1239554"/>
            <a:ext cx="4379559" cy="3018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628A9-ACEA-0123-4934-4F363F9EF0BA}"/>
              </a:ext>
            </a:extLst>
          </p:cNvPr>
          <p:cNvSpPr txBox="1"/>
          <p:nvPr/>
        </p:nvSpPr>
        <p:spPr>
          <a:xfrm>
            <a:off x="457200" y="4441578"/>
            <a:ext cx="698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Note : Quand la valeur n’est pas disponible (minimum ici par exemple) nan est affiché. La page peut exister mais n’avoir que le salaire moyen. 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2A0CA2-B1A2-97D0-7430-1F1CA273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1" y="1501613"/>
            <a:ext cx="3155100" cy="26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6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457F72-C185-138E-5F99-7DCFFB0A3727}"/>
              </a:ext>
            </a:extLst>
          </p:cNvPr>
          <p:cNvSpPr txBox="1"/>
          <p:nvPr/>
        </p:nvSpPr>
        <p:spPr>
          <a:xfrm>
            <a:off x="164100" y="86370"/>
            <a:ext cx="85407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7. Résultats: </a:t>
            </a:r>
            <a:r>
              <a:rPr lang="fr-FR" sz="3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Lexend Deca"/>
                <a:sym typeface="Lexend Deca"/>
              </a:rPr>
              <a:t>afficher statistiques salaire</a:t>
            </a:r>
            <a:r>
              <a:rPr kumimoji="0" lang="fr-FR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, exemple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D6455-A08F-191F-1F28-235C93A7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421362"/>
            <a:ext cx="58007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0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2FA22B-DE0E-63F1-5A5E-2195F49DC8EE}"/>
              </a:ext>
            </a:extLst>
          </p:cNvPr>
          <p:cNvSpPr txBox="1"/>
          <p:nvPr/>
        </p:nvSpPr>
        <p:spPr>
          <a:xfrm>
            <a:off x="385200" y="818390"/>
            <a:ext cx="609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https://github.com/eva-pa/projet_webscrapping_padrino_eva_dia3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31FC2-026A-C35C-51A6-3A74EF1C0826}"/>
              </a:ext>
            </a:extLst>
          </p:cNvPr>
          <p:cNvSpPr txBox="1"/>
          <p:nvPr/>
        </p:nvSpPr>
        <p:spPr>
          <a:xfrm>
            <a:off x="385200" y="183801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Lien GitHub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07FA6-E30E-4670-8C83-59439A7125B4}"/>
              </a:ext>
            </a:extLst>
          </p:cNvPr>
          <p:cNvSpPr txBox="1"/>
          <p:nvPr/>
        </p:nvSpPr>
        <p:spPr>
          <a:xfrm>
            <a:off x="385200" y="1206758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Arial"/>
                <a:sym typeface="Lexend Deca"/>
              </a:rPr>
              <a:t>Sites utilisés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8C5FE-942F-8F4E-F32C-7661C0A416A0}"/>
              </a:ext>
            </a:extLst>
          </p:cNvPr>
          <p:cNvSpPr txBox="1"/>
          <p:nvPr/>
        </p:nvSpPr>
        <p:spPr>
          <a:xfrm>
            <a:off x="435600" y="17490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fr.numbeo.com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82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des matières</a:t>
            </a:r>
            <a:endParaRPr dirty="0"/>
          </a:p>
        </p:txBody>
      </p:sp>
      <p:sp>
        <p:nvSpPr>
          <p:cNvPr id="152" name="Google Shape;152;p36"/>
          <p:cNvSpPr txBox="1">
            <a:spLocks noGrp="1"/>
          </p:cNvSpPr>
          <p:nvPr>
            <p:ph type="title" idx="2"/>
          </p:nvPr>
        </p:nvSpPr>
        <p:spPr>
          <a:xfrm>
            <a:off x="720000" y="1164300"/>
            <a:ext cx="7704000" cy="3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000" dirty="0"/>
              <a:t>1. Problématique</a:t>
            </a:r>
            <a:br>
              <a:rPr lang="fr-FR" sz="2000" dirty="0"/>
            </a:br>
            <a:r>
              <a:rPr lang="fr-FR" sz="2000" dirty="0"/>
              <a:t>2. Objectifs</a:t>
            </a:r>
            <a:br>
              <a:rPr lang="fr-FR" sz="2000" dirty="0"/>
            </a:br>
            <a:r>
              <a:rPr lang="fr-FR" sz="2000" dirty="0"/>
              <a:t>3. Sites à scrapper</a:t>
            </a:r>
            <a:br>
              <a:rPr lang="fr-FR" sz="2000" dirty="0"/>
            </a:br>
            <a:r>
              <a:rPr lang="fr-FR" sz="2000" dirty="0"/>
              <a:t>4. Librairies</a:t>
            </a:r>
            <a:br>
              <a:rPr lang="fr-FR" sz="2000" dirty="0"/>
            </a:br>
            <a:r>
              <a:rPr lang="fr-FR" sz="2000" dirty="0"/>
              <a:t>5. Avancements à la dernière séance de TD</a:t>
            </a:r>
            <a:br>
              <a:rPr lang="fr-FR" sz="2000" dirty="0"/>
            </a:br>
            <a:r>
              <a:rPr lang="fr-FR" sz="2000" dirty="0"/>
              <a:t>6. Perspectives à la dernière séance de TD</a:t>
            </a:r>
            <a:br>
              <a:rPr lang="fr-FR" sz="2000" dirty="0"/>
            </a:br>
            <a:r>
              <a:rPr lang="fr-FR" sz="2000" dirty="0"/>
              <a:t>7. Résultats finaux</a:t>
            </a:r>
            <a:br>
              <a:rPr lang="fr-FR" dirty="0"/>
            </a:br>
            <a:br>
              <a:rPr lang="fr-FR" dirty="0"/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50B535-CF31-F3BB-8D81-B871EF71AE26}"/>
              </a:ext>
            </a:extLst>
          </p:cNvPr>
          <p:cNvSpPr txBox="1"/>
          <p:nvPr/>
        </p:nvSpPr>
        <p:spPr>
          <a:xfrm>
            <a:off x="176400" y="68601"/>
            <a:ext cx="5763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1. </a:t>
            </a:r>
            <a:r>
              <a:rPr lang="en" sz="3000" b="1" dirty="0">
                <a:solidFill>
                  <a:srgbClr val="FFFFFF"/>
                </a:solidFill>
                <a:latin typeface="Lexend Deca"/>
                <a:sym typeface="Lexend Deca"/>
              </a:rPr>
              <a:t>Problématique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DC491-59CE-A072-BE02-51E6D806F667}"/>
              </a:ext>
            </a:extLst>
          </p:cNvPr>
          <p:cNvSpPr txBox="1"/>
          <p:nvPr/>
        </p:nvSpPr>
        <p:spPr>
          <a:xfrm>
            <a:off x="460800" y="1929600"/>
            <a:ext cx="78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Je suis à la recherche d’un emploi et je veux savoir où m’installer selon le salaire proposé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</a:rPr>
              <a:t>et l’indice du coût de la vie d’une zone géographique.</a:t>
            </a:r>
          </a:p>
        </p:txBody>
      </p:sp>
    </p:spTree>
    <p:extLst>
      <p:ext uri="{BB962C8B-B14F-4D97-AF65-F5344CB8AC3E}">
        <p14:creationId xmlns:p14="http://schemas.microsoft.com/office/powerpoint/2010/main" val="234475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1091700" y="1808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Objectifs</a:t>
            </a:r>
            <a:endParaRPr dirty="0"/>
          </a:p>
        </p:txBody>
      </p:sp>
      <p:sp>
        <p:nvSpPr>
          <p:cNvPr id="185" name="Google Shape;185;p39"/>
          <p:cNvSpPr txBox="1">
            <a:spLocks noGrp="1"/>
          </p:cNvSpPr>
          <p:nvPr>
            <p:ph type="title" idx="2"/>
          </p:nvPr>
        </p:nvSpPr>
        <p:spPr>
          <a:xfrm>
            <a:off x="1202400" y="1269813"/>
            <a:ext cx="7444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/>
              <a:t>Obtenir le </a:t>
            </a:r>
            <a:r>
              <a:rPr lang="fr-FR" sz="1800" b="1" dirty="0">
                <a:solidFill>
                  <a:srgbClr val="9FF0F0"/>
                </a:solidFill>
              </a:rPr>
              <a:t>salaire</a:t>
            </a:r>
            <a:r>
              <a:rPr lang="fr-FR" sz="1800" dirty="0"/>
              <a:t> médian, minimum et maximum pour un métier, pour une </a:t>
            </a:r>
            <a:r>
              <a:rPr lang="fr-FR" sz="18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ville</a:t>
            </a:r>
            <a:r>
              <a:rPr lang="fr-FR" sz="1800" dirty="0"/>
              <a:t> recherchée ou </a:t>
            </a:r>
            <a:r>
              <a:rPr lang="fr-FR" sz="1800" b="1" dirty="0">
                <a:solidFill>
                  <a:srgbClr val="9FF0F0"/>
                </a:solidFill>
              </a:rPr>
              <a:t>partout dans le monde</a:t>
            </a:r>
            <a:r>
              <a:rPr lang="fr-FR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br>
              <a:rPr lang="fr-FR" dirty="0"/>
            </a:b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DFBDA-944C-0DA5-08D2-A91B2A0245BC}"/>
              </a:ext>
            </a:extLst>
          </p:cNvPr>
          <p:cNvSpPr txBox="1"/>
          <p:nvPr/>
        </p:nvSpPr>
        <p:spPr>
          <a:xfrm>
            <a:off x="1091700" y="1842362"/>
            <a:ext cx="7555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Croiser ces données avec les indices: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106464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 </a:t>
            </a: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du coût de la vie, de loyer, des courses, prix des restaurants, pouvoir d’achat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.</a:t>
            </a:r>
            <a:b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</a:b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Comparer avec  des lieux  à une distance voulue</a:t>
            </a:r>
            <a:r>
              <a:rPr lang="fr-FR" sz="1600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: en faisant des ratios entre le salaire et l’indice sur des maps ou graphiques.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ssistant"/>
                <a:cs typeface="Assistant"/>
                <a:sym typeface="Assistant"/>
              </a:rPr>
              <a:t>Chercher les meilleurs rapports salaires/indice dans le monde ou par région</a:t>
            </a:r>
            <a:r>
              <a:rPr lang="fr-FR" sz="1600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.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ssistant"/>
              <a:cs typeface="Assistant"/>
              <a:sym typeface="Assistant"/>
            </a:endParaRPr>
          </a:p>
          <a:p>
            <a:pPr>
              <a:buClr>
                <a:schemeClr val="bg1"/>
              </a:buClr>
            </a:pPr>
            <a:endParaRPr lang="fr-FR" sz="1600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>
              <a:buClr>
                <a:schemeClr val="bg1"/>
              </a:buClr>
            </a:pP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3E7B86-335E-CD7C-EF5E-7448C1AB03C5}"/>
              </a:ext>
            </a:extLst>
          </p:cNvPr>
          <p:cNvSpPr txBox="1"/>
          <p:nvPr/>
        </p:nvSpPr>
        <p:spPr>
          <a:xfrm>
            <a:off x="543600" y="79295"/>
            <a:ext cx="6390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3. Sites scrappés.</a:t>
            </a:r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D7048-98EA-C007-4307-09A315A7D358}"/>
              </a:ext>
            </a:extLst>
          </p:cNvPr>
          <p:cNvSpPr txBox="1"/>
          <p:nvPr/>
        </p:nvSpPr>
        <p:spPr>
          <a:xfrm>
            <a:off x="792000" y="842400"/>
            <a:ext cx="76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Glassdoor.fr: </a:t>
            </a:r>
            <a:r>
              <a:rPr lang="fr-FR" dirty="0">
                <a:solidFill>
                  <a:schemeClr val="bg1"/>
                </a:solidFill>
              </a:rPr>
              <a:t>Obtenir la médiane, le minimum et le maximum d’un salaire dans une ville pour un poste.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E8C6E-EA73-57F3-C42F-9DACA75D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00" y="1260986"/>
            <a:ext cx="3981600" cy="1735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A9BCBA-02A5-AC9E-A36E-3CC5E7B80DED}"/>
              </a:ext>
            </a:extLst>
          </p:cNvPr>
          <p:cNvSpPr txBox="1"/>
          <p:nvPr/>
        </p:nvSpPr>
        <p:spPr>
          <a:xfrm>
            <a:off x="792000" y="3066384"/>
            <a:ext cx="667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fr.numbeo.com: </a:t>
            </a:r>
            <a:r>
              <a:rPr lang="fr-FR" dirty="0">
                <a:solidFill>
                  <a:schemeClr val="bg1"/>
                </a:solidFill>
              </a:rPr>
              <a:t>Indices liés au coût de la vie pour plusieurs villes dans le monde entier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40DDDC-91F8-1B79-1524-9DD971EFE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00" y="3659901"/>
            <a:ext cx="3060000" cy="1199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46101A-8652-D44B-9FA2-F7D8EFB04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00" y="3589604"/>
            <a:ext cx="4586400" cy="12760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>
            <a:spLocks noGrp="1"/>
          </p:cNvSpPr>
          <p:nvPr>
            <p:ph type="title"/>
          </p:nvPr>
        </p:nvSpPr>
        <p:spPr>
          <a:xfrm>
            <a:off x="446400" y="125451"/>
            <a:ext cx="8013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3.Utilisation des données/ </a:t>
            </a:r>
            <a:r>
              <a:rPr lang="en" dirty="0">
                <a:solidFill>
                  <a:schemeClr val="dk1"/>
                </a:solidFill>
              </a:rPr>
              <a:t>Forme du résultat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458;p54">
            <a:extLst>
              <a:ext uri="{FF2B5EF4-FFF2-40B4-BE49-F238E27FC236}">
                <a16:creationId xmlns:a16="http://schemas.microsoft.com/office/drawing/2014/main" id="{A43FB864-AB52-B2D8-3625-4EBC8B310701}"/>
              </a:ext>
            </a:extLst>
          </p:cNvPr>
          <p:cNvSpPr/>
          <p:nvPr/>
        </p:nvSpPr>
        <p:spPr>
          <a:xfrm>
            <a:off x="119700" y="1202988"/>
            <a:ext cx="2695500" cy="3170592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459;p54">
            <a:extLst>
              <a:ext uri="{FF2B5EF4-FFF2-40B4-BE49-F238E27FC236}">
                <a16:creationId xmlns:a16="http://schemas.microsoft.com/office/drawing/2014/main" id="{D39B9A62-6283-D41D-00CA-40E194775B4B}"/>
              </a:ext>
            </a:extLst>
          </p:cNvPr>
          <p:cNvGrpSpPr/>
          <p:nvPr/>
        </p:nvGrpSpPr>
        <p:grpSpPr>
          <a:xfrm>
            <a:off x="1528947" y="3198248"/>
            <a:ext cx="305226" cy="305270"/>
            <a:chOff x="8565775" y="671075"/>
            <a:chExt cx="441000" cy="441000"/>
          </a:xfrm>
        </p:grpSpPr>
        <p:sp>
          <p:nvSpPr>
            <p:cNvPr id="5" name="Google Shape;460;p54">
              <a:extLst>
                <a:ext uri="{FF2B5EF4-FFF2-40B4-BE49-F238E27FC236}">
                  <a16:creationId xmlns:a16="http://schemas.microsoft.com/office/drawing/2014/main" id="{B9EE1282-69D7-E0CB-CDE4-148BF049B0AF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28575" cap="flat" cmpd="sng">
              <a:solidFill>
                <a:srgbClr val="2534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1;p54">
              <a:extLst>
                <a:ext uri="{FF2B5EF4-FFF2-40B4-BE49-F238E27FC236}">
                  <a16:creationId xmlns:a16="http://schemas.microsoft.com/office/drawing/2014/main" id="{01767D00-396D-D915-E1B6-681C402CA2EA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28575" cap="flat" cmpd="sng">
              <a:solidFill>
                <a:srgbClr val="2534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462;p54">
            <a:extLst>
              <a:ext uri="{FF2B5EF4-FFF2-40B4-BE49-F238E27FC236}">
                <a16:creationId xmlns:a16="http://schemas.microsoft.com/office/drawing/2014/main" id="{88CB1988-F596-AAAE-43AA-0F0B92A4B765}"/>
              </a:ext>
            </a:extLst>
          </p:cNvPr>
          <p:cNvGrpSpPr/>
          <p:nvPr/>
        </p:nvGrpSpPr>
        <p:grpSpPr>
          <a:xfrm>
            <a:off x="663222" y="1557673"/>
            <a:ext cx="305226" cy="305270"/>
            <a:chOff x="8565775" y="671075"/>
            <a:chExt cx="441000" cy="441000"/>
          </a:xfrm>
        </p:grpSpPr>
        <p:sp>
          <p:nvSpPr>
            <p:cNvPr id="8" name="Google Shape;463;p54">
              <a:extLst>
                <a:ext uri="{FF2B5EF4-FFF2-40B4-BE49-F238E27FC236}">
                  <a16:creationId xmlns:a16="http://schemas.microsoft.com/office/drawing/2014/main" id="{AEA4CB58-D89A-F472-1E68-DA8EE66FA4F5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28575" cap="flat" cmpd="sng">
              <a:solidFill>
                <a:srgbClr val="D827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4;p54">
              <a:extLst>
                <a:ext uri="{FF2B5EF4-FFF2-40B4-BE49-F238E27FC236}">
                  <a16:creationId xmlns:a16="http://schemas.microsoft.com/office/drawing/2014/main" id="{C78F485E-8B3B-DE6F-07D2-9DAA7517CC74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28575" cap="flat" cmpd="sng">
              <a:solidFill>
                <a:srgbClr val="D827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65;p54">
            <a:extLst>
              <a:ext uri="{FF2B5EF4-FFF2-40B4-BE49-F238E27FC236}">
                <a16:creationId xmlns:a16="http://schemas.microsoft.com/office/drawing/2014/main" id="{AF7346FC-4431-ECE8-8A43-F4C3A2FDDA25}"/>
              </a:ext>
            </a:extLst>
          </p:cNvPr>
          <p:cNvGrpSpPr/>
          <p:nvPr/>
        </p:nvGrpSpPr>
        <p:grpSpPr>
          <a:xfrm>
            <a:off x="2122097" y="1203010"/>
            <a:ext cx="305226" cy="305270"/>
            <a:chOff x="8565775" y="671075"/>
            <a:chExt cx="441000" cy="441000"/>
          </a:xfrm>
        </p:grpSpPr>
        <p:sp>
          <p:nvSpPr>
            <p:cNvPr id="11" name="Google Shape;466;p54">
              <a:extLst>
                <a:ext uri="{FF2B5EF4-FFF2-40B4-BE49-F238E27FC236}">
                  <a16:creationId xmlns:a16="http://schemas.microsoft.com/office/drawing/2014/main" id="{201A0A33-0CA7-DA6F-F6EB-7DE8B3D27B62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28575" cap="flat" cmpd="sng">
              <a:solidFill>
                <a:srgbClr val="A34BD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34BD0"/>
                </a:solidFill>
              </a:endParaRPr>
            </a:p>
          </p:txBody>
        </p:sp>
        <p:sp>
          <p:nvSpPr>
            <p:cNvPr id="12" name="Google Shape;467;p54">
              <a:extLst>
                <a:ext uri="{FF2B5EF4-FFF2-40B4-BE49-F238E27FC236}">
                  <a16:creationId xmlns:a16="http://schemas.microsoft.com/office/drawing/2014/main" id="{4B0DAD9F-EC36-CC5E-43B8-AA465D7E56F5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28575" cap="flat" cmpd="sng">
              <a:solidFill>
                <a:srgbClr val="A34BD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34BD0"/>
                </a:solidFill>
              </a:endParaRPr>
            </a:p>
          </p:txBody>
        </p:sp>
      </p:grpSp>
      <p:grpSp>
        <p:nvGrpSpPr>
          <p:cNvPr id="13" name="Google Shape;468;p54">
            <a:extLst>
              <a:ext uri="{FF2B5EF4-FFF2-40B4-BE49-F238E27FC236}">
                <a16:creationId xmlns:a16="http://schemas.microsoft.com/office/drawing/2014/main" id="{1F7CD252-84B5-C312-417A-F4236A9B0215}"/>
              </a:ext>
            </a:extLst>
          </p:cNvPr>
          <p:cNvGrpSpPr/>
          <p:nvPr/>
        </p:nvGrpSpPr>
        <p:grpSpPr>
          <a:xfrm>
            <a:off x="961472" y="1971060"/>
            <a:ext cx="305226" cy="305270"/>
            <a:chOff x="8565775" y="671075"/>
            <a:chExt cx="441000" cy="441000"/>
          </a:xfrm>
        </p:grpSpPr>
        <p:sp>
          <p:nvSpPr>
            <p:cNvPr id="14" name="Google Shape;469;p54">
              <a:extLst>
                <a:ext uri="{FF2B5EF4-FFF2-40B4-BE49-F238E27FC236}">
                  <a16:creationId xmlns:a16="http://schemas.microsoft.com/office/drawing/2014/main" id="{30A853D7-7548-3EF8-F854-174F413E1017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28575" cap="flat" cmpd="sng">
              <a:solidFill>
                <a:srgbClr val="03B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0;p54">
              <a:extLst>
                <a:ext uri="{FF2B5EF4-FFF2-40B4-BE49-F238E27FC236}">
                  <a16:creationId xmlns:a16="http://schemas.microsoft.com/office/drawing/2014/main" id="{44F52BFE-F9DB-59FF-05F7-B1670091FE3C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28575" cap="flat" cmpd="sng">
              <a:solidFill>
                <a:srgbClr val="03B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CFEDA8-D75E-3A78-FEFC-60DA57B4916D}"/>
              </a:ext>
            </a:extLst>
          </p:cNvPr>
          <p:cNvSpPr txBox="1"/>
          <p:nvPr/>
        </p:nvSpPr>
        <p:spPr>
          <a:xfrm>
            <a:off x="3171609" y="1202988"/>
            <a:ext cx="5276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Notebook interactif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Entrer un métier et une ville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Obtenir plusieurs types de visuels: cartes avec les ratios salaires/indices, statistiques de salaire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Classements des meilleures ratios dans un périmètre choisi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3C3F6A-67FD-6BF0-C485-201F2CCCF05D}"/>
              </a:ext>
            </a:extLst>
          </p:cNvPr>
          <p:cNvSpPr txBox="1"/>
          <p:nvPr/>
        </p:nvSpPr>
        <p:spPr>
          <a:xfrm>
            <a:off x="505800" y="96536"/>
            <a:ext cx="4640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sym typeface="Lexend Deca"/>
              </a:rPr>
              <a:t>4. Librairies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024FD-7860-45DB-6149-A388B9AB2ECE}"/>
              </a:ext>
            </a:extLst>
          </p:cNvPr>
          <p:cNvSpPr txBox="1"/>
          <p:nvPr/>
        </p:nvSpPr>
        <p:spPr>
          <a:xfrm>
            <a:off x="849600" y="763200"/>
            <a:ext cx="678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Selenium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BeautifulSoup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Matplotlib</a:t>
            </a:r>
            <a:r>
              <a:rPr lang="fr-FR" b="1" dirty="0">
                <a:solidFill>
                  <a:schemeClr val="bg1"/>
                </a:solidFill>
              </a:rPr>
              <a:t>, </a:t>
            </a:r>
            <a:r>
              <a:rPr lang="fr-FR" b="1" dirty="0" err="1">
                <a:solidFill>
                  <a:schemeClr val="bg1"/>
                </a:solidFill>
              </a:rPr>
              <a:t>seaborn</a:t>
            </a:r>
            <a:r>
              <a:rPr lang="fr-FR" b="1" dirty="0">
                <a:solidFill>
                  <a:schemeClr val="bg1"/>
                </a:solidFill>
              </a:rPr>
              <a:t>, </a:t>
            </a:r>
            <a:r>
              <a:rPr lang="fr-FR" b="1" dirty="0" err="1">
                <a:solidFill>
                  <a:schemeClr val="bg1"/>
                </a:solidFill>
              </a:rPr>
              <a:t>plotly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Haversine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Folium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Deep</a:t>
            </a:r>
            <a:r>
              <a:rPr lang="fr-FR" b="1" dirty="0">
                <a:solidFill>
                  <a:schemeClr val="bg1"/>
                </a:solidFill>
              </a:rPr>
              <a:t>-translator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Geopy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</a:rPr>
              <a:t>Pandas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Unicodedata</a:t>
            </a: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bg1"/>
                </a:solidFill>
              </a:rPr>
              <a:t>Ipywidget</a:t>
            </a:r>
            <a:endParaRPr lang="fr-FR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60CB-0447-0C73-A00F-0176A35E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76" y="148115"/>
            <a:ext cx="7920146" cy="477600"/>
          </a:xfrm>
        </p:spPr>
        <p:txBody>
          <a:bodyPr/>
          <a:lstStyle/>
          <a:p>
            <a:r>
              <a:rPr lang="fr-FR" dirty="0"/>
              <a:t>5. </a:t>
            </a:r>
            <a:r>
              <a:rPr lang="fr-FR" sz="3200" dirty="0"/>
              <a:t>Avancements à la dernière séance de TD </a:t>
            </a:r>
            <a:r>
              <a:rPr lang="fr-FR" dirty="0"/>
              <a:t>: </a:t>
            </a:r>
            <a:r>
              <a:rPr lang="fr-FR" dirty="0" err="1"/>
              <a:t>Numbeo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27262-5555-BA0D-C0A6-E66A42C2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009259"/>
            <a:ext cx="7868816" cy="1858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39E2D-1803-06CE-57D2-FEFA9B57DBBB}"/>
              </a:ext>
            </a:extLst>
          </p:cNvPr>
          <p:cNvSpPr txBox="1"/>
          <p:nvPr/>
        </p:nvSpPr>
        <p:spPr>
          <a:xfrm>
            <a:off x="189061" y="3063482"/>
            <a:ext cx="4649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Récupération villes sur </a:t>
            </a:r>
            <a:r>
              <a:rPr lang="fr-FR" dirty="0" err="1">
                <a:solidFill>
                  <a:schemeClr val="bg1"/>
                </a:solidFill>
              </a:rPr>
              <a:t>Numbeo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Traitements des textes des villes + création des liens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Récupération des tableaux quand ils existaient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Assemblage des tableaux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Génération de la latitude et longitude avec </a:t>
            </a:r>
            <a:r>
              <a:rPr lang="fr-FR" dirty="0" err="1">
                <a:solidFill>
                  <a:schemeClr val="bg1"/>
                </a:solidFill>
              </a:rPr>
              <a:t>geopy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Vérification avec </a:t>
            </a:r>
            <a:r>
              <a:rPr lang="fr-FR" dirty="0" err="1">
                <a:solidFill>
                  <a:schemeClr val="bg1"/>
                </a:solidFill>
              </a:rPr>
              <a:t>folium</a:t>
            </a:r>
            <a:r>
              <a:rPr lang="fr-FR" dirty="0">
                <a:solidFill>
                  <a:schemeClr val="bg1"/>
                </a:solidFill>
              </a:rPr>
              <a:t> des coordonnées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F85F1-6740-DC33-BB58-73F9D01D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39" y="2984282"/>
            <a:ext cx="4176000" cy="169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1501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1504</Words>
  <Application>Microsoft Office PowerPoint</Application>
  <PresentationFormat>On-screen Show (16:9)</PresentationFormat>
  <Paragraphs>141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Lexend Deca</vt:lpstr>
      <vt:lpstr>Symbol</vt:lpstr>
      <vt:lpstr>Assistant</vt:lpstr>
      <vt:lpstr>Partup Presentation by Slidesgo</vt:lpstr>
      <vt:lpstr>Webscraping, présentation finale: Outil comparatif de salaires et indices de coût de la vie par régions</vt:lpstr>
      <vt:lpstr>PowerPoint Presentation</vt:lpstr>
      <vt:lpstr>Table des matières</vt:lpstr>
      <vt:lpstr>PowerPoint Presentation</vt:lpstr>
      <vt:lpstr>2. Objectifs</vt:lpstr>
      <vt:lpstr>PowerPoint Presentation</vt:lpstr>
      <vt:lpstr>3.Utilisation des données/ Forme du résultat</vt:lpstr>
      <vt:lpstr>PowerPoint Presentation</vt:lpstr>
      <vt:lpstr>5. Avancements à la dernière séance de TD : Numbeo</vt:lpstr>
      <vt:lpstr>5. Avancements à la dernière séance de TD Statistiques Glassdoor</vt:lpstr>
      <vt:lpstr>5. Avancements à la dernière séance de TD : Statistiques Glassdoor</vt:lpstr>
      <vt:lpstr>5. Avancements à la dernière séance de TD : Numbeo points proches.</vt:lpstr>
      <vt:lpstr>6. Perspectives à la dernière séance de TD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Webscrapping: Outil comparatif de salaires et indices de coût de la vie par régions</dc:title>
  <dc:creator>Eva Padrino</dc:creator>
  <cp:lastModifiedBy>Eva Padrino</cp:lastModifiedBy>
  <cp:revision>46</cp:revision>
  <dcterms:modified xsi:type="dcterms:W3CDTF">2023-01-23T20:29:09Z</dcterms:modified>
</cp:coreProperties>
</file>